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58B53C-FF0D-4093-AC99-2C413923497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29BF45E-67A7-41BB-AF4B-6419FC20DE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57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3C-FF0D-4093-AC99-2C413923497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F45E-67A7-41BB-AF4B-6419FC20D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3C-FF0D-4093-AC99-2C413923497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F45E-67A7-41BB-AF4B-6419FC20DE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12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3C-FF0D-4093-AC99-2C413923497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F45E-67A7-41BB-AF4B-6419FC20DE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496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3C-FF0D-4093-AC99-2C413923497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F45E-67A7-41BB-AF4B-6419FC20D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91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3C-FF0D-4093-AC99-2C413923497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F45E-67A7-41BB-AF4B-6419FC20DE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84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3C-FF0D-4093-AC99-2C413923497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F45E-67A7-41BB-AF4B-6419FC20DE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342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3C-FF0D-4093-AC99-2C413923497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F45E-67A7-41BB-AF4B-6419FC20DE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09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3C-FF0D-4093-AC99-2C413923497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F45E-67A7-41BB-AF4B-6419FC20DE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69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3C-FF0D-4093-AC99-2C413923497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F45E-67A7-41BB-AF4B-6419FC20D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7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3C-FF0D-4093-AC99-2C413923497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F45E-67A7-41BB-AF4B-6419FC20DE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13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3C-FF0D-4093-AC99-2C413923497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F45E-67A7-41BB-AF4B-6419FC20DE2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13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3C-FF0D-4093-AC99-2C413923497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F45E-67A7-41BB-AF4B-6419FC20DE2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04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3C-FF0D-4093-AC99-2C413923497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F45E-67A7-41BB-AF4B-6419FC20DE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20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3C-FF0D-4093-AC99-2C413923497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F45E-67A7-41BB-AF4B-6419FC20D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8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3C-FF0D-4093-AC99-2C413923497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F45E-67A7-41BB-AF4B-6419FC20DE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73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3C-FF0D-4093-AC99-2C413923497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F45E-67A7-41BB-AF4B-6419FC20D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1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58B53C-FF0D-4093-AC99-2C413923497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9BF45E-67A7-41BB-AF4B-6419FC20D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2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944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n-BD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65" y="1379914"/>
            <a:ext cx="9227128" cy="49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04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7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ছবিগুলো দেখ 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3" y="2903206"/>
            <a:ext cx="3225250" cy="24501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47" y="2816255"/>
            <a:ext cx="3333750" cy="283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821" y="2832880"/>
            <a:ext cx="3044349" cy="304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2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88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88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কর্মদক্ষতা কি ব্যাখ্যা কর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8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940" y="911035"/>
            <a:ext cx="9372600" cy="1325563"/>
          </a:xfrm>
        </p:spPr>
        <p:txBody>
          <a:bodyPr/>
          <a:lstStyle/>
          <a:p>
            <a:pPr algn="ctr"/>
            <a:r>
              <a:rPr lang="bn-BD" sz="8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06940" y="2483891"/>
                <a:ext cx="9372600" cy="3788391"/>
              </a:xfrm>
            </p:spPr>
            <p:txBody>
              <a:bodyPr>
                <a:normAutofit/>
              </a:bodyPr>
              <a:lstStyle/>
              <a:p>
                <a:pPr algn="just">
                  <a:buNone/>
                </a:pP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কর্মদক্ষতা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ঃ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কর্মদক্ষতা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বলতে মোট যে কার্যকর শক্তি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পাও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য়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যা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য়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pPr algn="just">
                  <a:buNone/>
                </a:pP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যে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শক্তি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দেও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য়া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হ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য়ে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ছে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তার অনুপাতকে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বুঝা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য়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>
                  <a:buNone/>
                </a:pP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কর্মদক্ষতা, 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লভ্য</m:t>
                        </m:r>
                        <m:r>
                          <a:rPr lang="bn-BD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কার্যকর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শক্তি</m:t>
                        </m:r>
                      </m:num>
                      <m:den>
                        <m:r>
                          <a:rPr lang="bn-BD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মোট</m:t>
                        </m:r>
                        <m:r>
                          <a:rPr lang="bn-BD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প্রদত্ত</m:t>
                        </m:r>
                        <m:r>
                          <a:rPr lang="bn-BD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শক্তি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×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100% </a:t>
                </a:r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6940" y="2483891"/>
                <a:ext cx="9372600" cy="3788391"/>
              </a:xfrm>
              <a:blipFill rotWithShape="0">
                <a:blip r:embed="rId2"/>
                <a:stretch>
                  <a:fillRect l="-1951" t="-2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583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নিচের ছবিগুলো দেখ </a:t>
            </a:r>
            <a:endParaRPr lang="en-US" sz="6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09" y="2603731"/>
            <a:ext cx="2495550" cy="182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13" y="2603731"/>
            <a:ext cx="3404574" cy="2271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941" y="2541039"/>
            <a:ext cx="3517669" cy="35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82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৯০ কেজি ভরের একজন ব্যক্তি ২০ সেমি এর ৬ টি সিড়ি অতিক্রম করল। সে কত কাজ করল।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0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lvl="0"/>
                <a:r>
                  <a:rPr lang="bn-IN" sz="28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</a:t>
                </a:r>
                <a:r>
                  <a:rPr lang="bn-I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</a:t>
                </a:r>
                <a:r>
                  <a:rPr lang="bn-I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Fs</a:t>
                </a:r>
                <a:r>
                  <a:rPr lang="bn-I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mgs                     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bn-IN" sz="28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 ব্যাক্তি ভর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bn-I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bn-I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r>
                  <a:rPr lang="bn-I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=</a:t>
                </a:r>
                <a:r>
                  <a:rPr lang="bn-I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90*9.8*1.20</a:t>
                </a:r>
                <a:r>
                  <a:rPr lang="bn-IN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:r>
                  <a:rPr lang="bn-IN" sz="28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bn-IN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bn-I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</a:t>
                </a:r>
                <a:r>
                  <a:rPr lang="bn-I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bn-I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bn-I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W=1058.40</a:t>
                </a:r>
                <a:r>
                  <a:rPr lang="bn-IN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bn-I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bn-IN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সরণ</a:t>
                </a:r>
                <a:r>
                  <a:rPr lang="bn-I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bn-I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6*20=</a:t>
                </a:r>
                <a:r>
                  <a:rPr lang="bn-IN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120cm</a:t>
                </a:r>
                <a:r>
                  <a:rPr lang="bn-IN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1.20</a:t>
                </a:r>
                <a:r>
                  <a:rPr lang="bn-IN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bn-I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</a:t>
                </a:r>
                <a:r>
                  <a:rPr lang="bn-I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8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bn-I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bn-I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1" t="-3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504" y="2666114"/>
            <a:ext cx="79658" cy="2724752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87779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60567"/>
            <a:ext cx="10515600" cy="38347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</a:t>
            </a:r>
            <a:r>
              <a:rPr lang="bn-IN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 </a:t>
            </a:r>
            <a:r>
              <a:rPr lang="bn-IN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বিক্রিয়ায় শক্তিতে রূপান্তরিত হয় –</a:t>
            </a:r>
          </a:p>
          <a:p>
            <a:pPr marL="0" indent="0">
              <a:buNone/>
            </a:pP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2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পদার্থের মোট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2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পদার্থের মোট ভরের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অর্ধেক</a:t>
            </a:r>
            <a:endParaRPr lang="en-US" sz="2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2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পদার্থের মোট ভরের ক্ষুদ্র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IN" sz="2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পদার্থের মোট ভরের এক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চতুর্থাংশ</a:t>
            </a:r>
            <a:endParaRPr lang="en-US" sz="2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তাপবিদ্যুৎ কেন্দ্রে 4 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x106</a:t>
            </a:r>
            <a:r>
              <a:rPr lang="en-US" sz="1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J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তাপশক্তি সরবরাহ করায় 2.64 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x106</a:t>
            </a:r>
            <a:r>
              <a:rPr lang="en-US" sz="1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J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বিদ্যুৎশক্তি পাওয়া গেল। কেন্দ্রটির কর্মদক্ষতা </a:t>
            </a:r>
            <a:r>
              <a:rPr lang="bn-IN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কত?</a:t>
            </a:r>
            <a:endParaRPr lang="en-US" sz="2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2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33%</a:t>
            </a:r>
            <a:r>
              <a:rPr lang="en-US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2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66%</a:t>
            </a:r>
            <a:r>
              <a:rPr lang="en-US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2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38%</a:t>
            </a:r>
            <a:r>
              <a:rPr lang="en-US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IN" sz="2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কোনটিই নয়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বৈদ্যুতিক বাল্ব থেকে আমরা কোন শক্তি পাই?</a:t>
            </a:r>
          </a:p>
          <a:p>
            <a:pPr marL="0" indent="0">
              <a:buNone/>
            </a:pP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 বিদ্যুৎ শক্তি</a:t>
            </a:r>
            <a:r>
              <a:rPr lang="en-US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খ) নিউক্লিয় শক্তি</a:t>
            </a:r>
            <a:r>
              <a:rPr lang="en-US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গ) চৌম্বক শক্তি</a:t>
            </a:r>
            <a:r>
              <a:rPr lang="en-US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ঘ) আলোক শক্তি</a:t>
            </a:r>
          </a:p>
          <a:p>
            <a:pPr marL="0" indent="0">
              <a:buNone/>
            </a:pPr>
            <a:endParaRPr lang="bn-IN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058105" y="5671744"/>
            <a:ext cx="313897" cy="30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838200" y="3475962"/>
            <a:ext cx="313897" cy="30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3509710" y="4762325"/>
            <a:ext cx="313897" cy="30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7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s-IN" sz="3200" dirty="0">
                <a:solidFill>
                  <a:srgbClr val="0066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কোনো যন্ত্রের ক্ষমতা 125 </a:t>
            </a:r>
            <a:r>
              <a:rPr lang="en-US" sz="3200" dirty="0">
                <a:solidFill>
                  <a:srgbClr val="0066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as-IN" sz="3200" dirty="0">
                <a:solidFill>
                  <a:srgbClr val="0066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বলতে কী বোঝ? </a:t>
            </a:r>
            <a:r>
              <a:rPr lang="en-US" sz="3200" dirty="0" smtClean="0">
                <a:solidFill>
                  <a:srgbClr val="006699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en-US" sz="3200" dirty="0">
                <a:solidFill>
                  <a:srgbClr val="006699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endParaRPr lang="en-US" sz="3200" dirty="0" smtClean="0">
              <a:solidFill>
                <a:srgbClr val="006699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6699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কোনো যন্ত্রের কর্মদক্ষতা 70% বলতে কী বোঝ</a:t>
            </a:r>
            <a:r>
              <a:rPr lang="hi-IN" sz="3200" dirty="0" smtClean="0">
                <a:solidFill>
                  <a:srgbClr val="006699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rgbClr val="006699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endParaRPr lang="en-US" sz="3200" dirty="0" smtClean="0">
              <a:solidFill>
                <a:srgbClr val="006699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0" marR="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bn-IN" sz="3200" dirty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ক্ষেত্রে কর্মদক্ষতা কি কখনো 100% বা এর চেয়ে বেশি হতে পারে? ব্যাখ্যা কর। </a:t>
            </a:r>
            <a:r>
              <a:rPr lang="en-US" sz="32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>
                <a:solidFill>
                  <a:srgbClr val="006699"/>
                </a:solidFill>
                <a:latin typeface="Courier New" panose="02070309020205020404" pitchFamily="49" charset="0"/>
                <a:cs typeface="NikoshBAN" panose="02000000000000000000" pitchFamily="2" charset="0"/>
              </a:rPr>
              <a:t> </a:t>
            </a:r>
            <a:endParaRPr lang="en-US" sz="3200" b="1" dirty="0">
              <a:latin typeface="Times New Roman" panose="02020603050405020304" pitchFamily="18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21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42949"/>
            <a:ext cx="7342495" cy="3432389"/>
          </a:xfrm>
        </p:spPr>
      </p:pic>
    </p:spTree>
    <p:extLst>
      <p:ext uri="{BB962C8B-B14F-4D97-AF65-F5344CB8AC3E}">
        <p14:creationId xmlns:p14="http://schemas.microsoft.com/office/powerpoint/2010/main" val="354869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7316"/>
            <a:ext cx="9601196" cy="3448552"/>
          </a:xfrm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নামঃ মোঃ জহুরুল হক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হরিরামপুর উচ্চ বিদ্যালয়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মীরগঞ্জ,বাঘা,রাজশাহী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70" y="2098581"/>
            <a:ext cx="2992651" cy="30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45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শ্রেনিঃ নবম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পদার্থবিজ্ঞান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 চতুর্থ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শিরোনামঃ কাজ ক্ষমতা শক্তি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নম্বারঃ 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৫,৪.৬</a:t>
            </a:r>
            <a:endParaRPr lang="en-US" sz="3200" dirty="0" smtClean="0">
              <a:latin typeface="Times New Roman" pitchFamily="18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তারিখঃ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1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 দেখ 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19" y="2722728"/>
            <a:ext cx="2295525" cy="1990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428" y="2722728"/>
            <a:ext cx="1672046" cy="1254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98" y="2955031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423834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69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কর্মদক্ষতা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9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পাঠ থেকে শিখার্থীরা 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ক্ষমতা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কাকে বলে তা বলতে পারবে 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কর্মদক্ষতা কি তা বলতে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 ?</a:t>
            </a:r>
          </a:p>
        </p:txBody>
      </p:sp>
    </p:spTree>
    <p:extLst>
      <p:ext uri="{BB962C8B-B14F-4D97-AF65-F5344CB8AC3E}">
        <p14:creationId xmlns:p14="http://schemas.microsoft.com/office/powerpoint/2010/main" val="13120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ছবিগুলো দেখ 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58" y="2703280"/>
            <a:ext cx="3628998" cy="25134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8" y="2593571"/>
            <a:ext cx="3832033" cy="3245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13" y="2593570"/>
            <a:ext cx="2971596" cy="24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660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8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smtClean="0">
                <a:latin typeface="NikoshBAN" pitchFamily="2" charset="0"/>
                <a:cs typeface="NikoshBAN" pitchFamily="2" charset="0"/>
              </a:rPr>
              <a:t>ক্ষমতা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কাকে বলে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3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কাজ সম্পাদনকারী কোনো ব্যক্তি বা উৎসের কাজ করার হারকে ক্ষমতা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77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</TotalTime>
  <Words>297</Words>
  <Application>Microsoft Office PowerPoint</Application>
  <PresentationFormat>Widescreen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Cambria Math</vt:lpstr>
      <vt:lpstr>Courier New</vt:lpstr>
      <vt:lpstr>Garamond</vt:lpstr>
      <vt:lpstr>NikoshBAN</vt:lpstr>
      <vt:lpstr>Times New Roman</vt:lpstr>
      <vt:lpstr>Organic</vt:lpstr>
      <vt:lpstr>স্বাগতম </vt:lpstr>
      <vt:lpstr>শিক্ষক পরিচিতি</vt:lpstr>
      <vt:lpstr>পাঠ পরিচিতি</vt:lpstr>
      <vt:lpstr>নিচের ছবিগুলো দেখ </vt:lpstr>
      <vt:lpstr>আজকের পাঠ </vt:lpstr>
      <vt:lpstr>এই পাঠ থেকে শিখার্থীরা </vt:lpstr>
      <vt:lpstr>নিচের ছবিগুলো দেখ </vt:lpstr>
      <vt:lpstr>একক কাজ </vt:lpstr>
      <vt:lpstr>সমাধান</vt:lpstr>
      <vt:lpstr>নিচের ছবিগুলো দেখ </vt:lpstr>
      <vt:lpstr>জোড়ায় কাজ </vt:lpstr>
      <vt:lpstr>সমাধান</vt:lpstr>
      <vt:lpstr>নিচের ছবিগুলো দেখ </vt:lpstr>
      <vt:lpstr>দলীয় কাজ </vt:lpstr>
      <vt:lpstr>সমাধান</vt:lpstr>
      <vt:lpstr>মূল্যায়ন 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zahurul</dc:creator>
  <cp:lastModifiedBy>zahurul</cp:lastModifiedBy>
  <cp:revision>232</cp:revision>
  <dcterms:created xsi:type="dcterms:W3CDTF">2017-04-03T11:28:56Z</dcterms:created>
  <dcterms:modified xsi:type="dcterms:W3CDTF">2017-10-13T02:33:33Z</dcterms:modified>
</cp:coreProperties>
</file>